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5" r:id="rId6"/>
    <p:sldId id="309" r:id="rId7"/>
    <p:sldId id="310" r:id="rId8"/>
    <p:sldId id="297" r:id="rId9"/>
    <p:sldId id="298" r:id="rId10"/>
    <p:sldId id="299" r:id="rId11"/>
    <p:sldId id="311" r:id="rId12"/>
    <p:sldId id="301" r:id="rId13"/>
    <p:sldId id="302" r:id="rId14"/>
    <p:sldId id="312" r:id="rId15"/>
    <p:sldId id="305" r:id="rId16"/>
    <p:sldId id="306" r:id="rId17"/>
    <p:sldId id="276" r:id="rId18"/>
    <p:sldId id="293" r:id="rId19"/>
    <p:sldId id="303" r:id="rId20"/>
    <p:sldId id="294" r:id="rId21"/>
    <p:sldId id="292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026FA-8A98-428C-84F0-0B70FD967D0D}" v="454" dt="2024-12-13T16:02:18.285"/>
    <p1510:client id="{D4E66D4F-CDD2-4341-98E4-AD23D413EBFF}" v="775" dt="2024-12-13T16:33:06.060"/>
    <p1510:client id="{D680AE55-3737-4FA7-8940-C351CBDA66F4}" v="2435" dt="2024-12-13T16:11:27.90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32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27D88F-AFD5-4F6C-84CB-4E809487E2B8}" type="doc">
      <dgm:prSet loTypeId="urn:microsoft.com/office/officeart/2005/8/layout/list1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EF6AC05-F4DF-4484-8BC2-6F2C90DCAAE1}">
      <dgm:prSet/>
      <dgm:spPr/>
      <dgm:t>
        <a:bodyPr/>
        <a:lstStyle/>
        <a:p>
          <a:r>
            <a:rPr lang="en-US" b="1" i="1"/>
            <a:t>Benefits</a:t>
          </a:r>
          <a:endParaRPr lang="en-US"/>
        </a:p>
      </dgm:t>
    </dgm:pt>
    <dgm:pt modelId="{9C609FE3-DAC9-4304-89E2-7944679127BD}" type="parTrans" cxnId="{8D0FEA39-1444-4384-9ADA-41FD45CE1683}">
      <dgm:prSet/>
      <dgm:spPr/>
      <dgm:t>
        <a:bodyPr/>
        <a:lstStyle/>
        <a:p>
          <a:endParaRPr lang="en-US"/>
        </a:p>
      </dgm:t>
    </dgm:pt>
    <dgm:pt modelId="{161FF304-8FE7-49D5-A40F-141B5D743EA9}" type="sibTrans" cxnId="{8D0FEA39-1444-4384-9ADA-41FD45CE1683}">
      <dgm:prSet/>
      <dgm:spPr/>
      <dgm:t>
        <a:bodyPr/>
        <a:lstStyle/>
        <a:p>
          <a:endParaRPr lang="en-US"/>
        </a:p>
      </dgm:t>
    </dgm:pt>
    <dgm:pt modelId="{A9565A77-47C7-4569-A917-F918B1C87BD1}">
      <dgm:prSet/>
      <dgm:spPr/>
      <dgm:t>
        <a:bodyPr/>
        <a:lstStyle/>
        <a:p>
          <a:r>
            <a:rPr lang="en-US"/>
            <a:t>Efficiency</a:t>
          </a:r>
        </a:p>
      </dgm:t>
    </dgm:pt>
    <dgm:pt modelId="{8889D0F0-F8A4-43B3-A51F-DDBD3CA2F292}" type="parTrans" cxnId="{6F018BF1-717D-4974-8F17-5901FF18B43D}">
      <dgm:prSet/>
      <dgm:spPr/>
      <dgm:t>
        <a:bodyPr/>
        <a:lstStyle/>
        <a:p>
          <a:endParaRPr lang="en-US"/>
        </a:p>
      </dgm:t>
    </dgm:pt>
    <dgm:pt modelId="{06DD8476-5BB8-401F-9C4B-CF0A109BD140}" type="sibTrans" cxnId="{6F018BF1-717D-4974-8F17-5901FF18B43D}">
      <dgm:prSet/>
      <dgm:spPr/>
      <dgm:t>
        <a:bodyPr/>
        <a:lstStyle/>
        <a:p>
          <a:endParaRPr lang="en-US"/>
        </a:p>
      </dgm:t>
    </dgm:pt>
    <dgm:pt modelId="{F4FB4C93-8785-4114-8A38-45F1E09835D4}">
      <dgm:prSet/>
      <dgm:spPr/>
      <dgm:t>
        <a:bodyPr/>
        <a:lstStyle/>
        <a:p>
          <a:r>
            <a:rPr lang="en-US"/>
            <a:t>Real-Time Processing</a:t>
          </a:r>
        </a:p>
      </dgm:t>
    </dgm:pt>
    <dgm:pt modelId="{32985B7E-B73E-4A08-8866-CBFDA7EC186F}" type="parTrans" cxnId="{339AD9E3-20EB-4B43-8F8C-51F599668196}">
      <dgm:prSet/>
      <dgm:spPr/>
      <dgm:t>
        <a:bodyPr/>
        <a:lstStyle/>
        <a:p>
          <a:endParaRPr lang="en-US"/>
        </a:p>
      </dgm:t>
    </dgm:pt>
    <dgm:pt modelId="{4C244112-81E4-4335-9F30-D281986D8942}" type="sibTrans" cxnId="{339AD9E3-20EB-4B43-8F8C-51F599668196}">
      <dgm:prSet/>
      <dgm:spPr/>
      <dgm:t>
        <a:bodyPr/>
        <a:lstStyle/>
        <a:p>
          <a:endParaRPr lang="en-US"/>
        </a:p>
      </dgm:t>
    </dgm:pt>
    <dgm:pt modelId="{5E3AAE2F-4ADF-4692-98D9-2D648F593168}">
      <dgm:prSet/>
      <dgm:spPr/>
      <dgm:t>
        <a:bodyPr/>
        <a:lstStyle/>
        <a:p>
          <a:r>
            <a:rPr lang="en-US"/>
            <a:t>Wide Use</a:t>
          </a:r>
        </a:p>
      </dgm:t>
    </dgm:pt>
    <dgm:pt modelId="{95E74AE4-1A3F-485B-B57C-032898412272}" type="parTrans" cxnId="{87F95C97-A57A-4AB1-91CB-589C1463CE74}">
      <dgm:prSet/>
      <dgm:spPr/>
      <dgm:t>
        <a:bodyPr/>
        <a:lstStyle/>
        <a:p>
          <a:endParaRPr lang="en-US"/>
        </a:p>
      </dgm:t>
    </dgm:pt>
    <dgm:pt modelId="{30D53CE8-F1B7-4D5F-B324-B3A5AE021D2F}" type="sibTrans" cxnId="{87F95C97-A57A-4AB1-91CB-589C1463CE74}">
      <dgm:prSet/>
      <dgm:spPr/>
      <dgm:t>
        <a:bodyPr/>
        <a:lstStyle/>
        <a:p>
          <a:endParaRPr lang="en-US"/>
        </a:p>
      </dgm:t>
    </dgm:pt>
    <dgm:pt modelId="{41DBEED9-A820-4D12-8107-52A4BBDA1DC6}">
      <dgm:prSet/>
      <dgm:spPr/>
      <dgm:t>
        <a:bodyPr/>
        <a:lstStyle/>
        <a:p>
          <a:r>
            <a:rPr lang="en-US" b="1" i="1"/>
            <a:t>Drawbacks</a:t>
          </a:r>
          <a:endParaRPr lang="en-US"/>
        </a:p>
      </dgm:t>
    </dgm:pt>
    <dgm:pt modelId="{D49A91F8-E389-4853-A24C-1B040FBE8EF6}" type="parTrans" cxnId="{A378B578-AA4A-421B-896A-B7F08ED93626}">
      <dgm:prSet/>
      <dgm:spPr/>
      <dgm:t>
        <a:bodyPr/>
        <a:lstStyle/>
        <a:p>
          <a:endParaRPr lang="en-US"/>
        </a:p>
      </dgm:t>
    </dgm:pt>
    <dgm:pt modelId="{ADDE2541-4327-4B83-8C95-9A6E16596918}" type="sibTrans" cxnId="{A378B578-AA4A-421B-896A-B7F08ED93626}">
      <dgm:prSet/>
      <dgm:spPr/>
      <dgm:t>
        <a:bodyPr/>
        <a:lstStyle/>
        <a:p>
          <a:endParaRPr lang="en-US"/>
        </a:p>
      </dgm:t>
    </dgm:pt>
    <dgm:pt modelId="{DA96B595-A8EF-47EB-831E-4B8A99569751}">
      <dgm:prSet/>
      <dgm:spPr/>
      <dgm:t>
        <a:bodyPr/>
        <a:lstStyle/>
        <a:p>
          <a:r>
            <a:rPr lang="en-US"/>
            <a:t>Time-Domain Loss</a:t>
          </a:r>
        </a:p>
      </dgm:t>
    </dgm:pt>
    <dgm:pt modelId="{D3E62432-2D9A-4F4B-B335-FEBF1ED261F7}" type="parTrans" cxnId="{6F3979B9-C00C-4583-8BC2-900141C447D4}">
      <dgm:prSet/>
      <dgm:spPr/>
      <dgm:t>
        <a:bodyPr/>
        <a:lstStyle/>
        <a:p>
          <a:endParaRPr lang="en-US"/>
        </a:p>
      </dgm:t>
    </dgm:pt>
    <dgm:pt modelId="{43927628-4751-4339-A548-A38B1A765C39}" type="sibTrans" cxnId="{6F3979B9-C00C-4583-8BC2-900141C447D4}">
      <dgm:prSet/>
      <dgm:spPr/>
      <dgm:t>
        <a:bodyPr/>
        <a:lstStyle/>
        <a:p>
          <a:endParaRPr lang="en-US"/>
        </a:p>
      </dgm:t>
    </dgm:pt>
    <dgm:pt modelId="{0B344394-0BC8-483E-978E-8AD460A784DC}">
      <dgm:prSet/>
      <dgm:spPr/>
      <dgm:t>
        <a:bodyPr/>
        <a:lstStyle/>
        <a:p>
          <a:r>
            <a:rPr lang="en-US"/>
            <a:t>Input Size</a:t>
          </a:r>
        </a:p>
      </dgm:t>
    </dgm:pt>
    <dgm:pt modelId="{BBA9CDF9-1659-417F-B513-579952392784}" type="parTrans" cxnId="{C59F1261-52F0-4963-BB02-01486D7BAC65}">
      <dgm:prSet/>
      <dgm:spPr/>
      <dgm:t>
        <a:bodyPr/>
        <a:lstStyle/>
        <a:p>
          <a:endParaRPr lang="en-US"/>
        </a:p>
      </dgm:t>
    </dgm:pt>
    <dgm:pt modelId="{13858149-2059-45AD-A357-408C7DF34B2F}" type="sibTrans" cxnId="{C59F1261-52F0-4963-BB02-01486D7BAC65}">
      <dgm:prSet/>
      <dgm:spPr/>
      <dgm:t>
        <a:bodyPr/>
        <a:lstStyle/>
        <a:p>
          <a:endParaRPr lang="en-US"/>
        </a:p>
      </dgm:t>
    </dgm:pt>
    <dgm:pt modelId="{49FF8BE0-65F1-46EE-8832-FF54301B5135}" type="pres">
      <dgm:prSet presAssocID="{1B27D88F-AFD5-4F6C-84CB-4E809487E2B8}" presName="linear" presStyleCnt="0">
        <dgm:presLayoutVars>
          <dgm:dir/>
          <dgm:animLvl val="lvl"/>
          <dgm:resizeHandles val="exact"/>
        </dgm:presLayoutVars>
      </dgm:prSet>
      <dgm:spPr/>
    </dgm:pt>
    <dgm:pt modelId="{90788BB9-FED2-4448-A775-D37784F50176}" type="pres">
      <dgm:prSet presAssocID="{FEF6AC05-F4DF-4484-8BC2-6F2C90DCAAE1}" presName="parentLin" presStyleCnt="0"/>
      <dgm:spPr/>
    </dgm:pt>
    <dgm:pt modelId="{AB6B9D9E-B537-4C99-8B8A-2E83F90DAE31}" type="pres">
      <dgm:prSet presAssocID="{FEF6AC05-F4DF-4484-8BC2-6F2C90DCAAE1}" presName="parentLeftMargin" presStyleLbl="node1" presStyleIdx="0" presStyleCnt="2"/>
      <dgm:spPr/>
    </dgm:pt>
    <dgm:pt modelId="{2BB39B53-9D76-4B81-A905-5FA5E8C0EF5C}" type="pres">
      <dgm:prSet presAssocID="{FEF6AC05-F4DF-4484-8BC2-6F2C90DCAA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8F0FAB-CE4A-4DD4-BC59-124A8D862597}" type="pres">
      <dgm:prSet presAssocID="{FEF6AC05-F4DF-4484-8BC2-6F2C90DCAAE1}" presName="negativeSpace" presStyleCnt="0"/>
      <dgm:spPr/>
    </dgm:pt>
    <dgm:pt modelId="{B5E73134-9041-4E22-95F9-B3DB7FF7ACDA}" type="pres">
      <dgm:prSet presAssocID="{FEF6AC05-F4DF-4484-8BC2-6F2C90DCAAE1}" presName="childText" presStyleLbl="conFgAcc1" presStyleIdx="0" presStyleCnt="2">
        <dgm:presLayoutVars>
          <dgm:bulletEnabled val="1"/>
        </dgm:presLayoutVars>
      </dgm:prSet>
      <dgm:spPr/>
    </dgm:pt>
    <dgm:pt modelId="{76FB0218-FA4A-4DE3-A672-3CDD75801C73}" type="pres">
      <dgm:prSet presAssocID="{161FF304-8FE7-49D5-A40F-141B5D743EA9}" presName="spaceBetweenRectangles" presStyleCnt="0"/>
      <dgm:spPr/>
    </dgm:pt>
    <dgm:pt modelId="{E0603624-4CB9-44B0-85F6-147A9FFE13DB}" type="pres">
      <dgm:prSet presAssocID="{41DBEED9-A820-4D12-8107-52A4BBDA1DC6}" presName="parentLin" presStyleCnt="0"/>
      <dgm:spPr/>
    </dgm:pt>
    <dgm:pt modelId="{DDCB0D07-A7A1-45D3-B648-72DD184A1018}" type="pres">
      <dgm:prSet presAssocID="{41DBEED9-A820-4D12-8107-52A4BBDA1DC6}" presName="parentLeftMargin" presStyleLbl="node1" presStyleIdx="0" presStyleCnt="2"/>
      <dgm:spPr/>
    </dgm:pt>
    <dgm:pt modelId="{AE8B54DA-8B4E-463B-8B5F-7E514FCC22E8}" type="pres">
      <dgm:prSet presAssocID="{41DBEED9-A820-4D12-8107-52A4BBDA1D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041F865-C5F4-4994-B9A2-B0FCDB7949D8}" type="pres">
      <dgm:prSet presAssocID="{41DBEED9-A820-4D12-8107-52A4BBDA1DC6}" presName="negativeSpace" presStyleCnt="0"/>
      <dgm:spPr/>
    </dgm:pt>
    <dgm:pt modelId="{5104D70C-FD3E-4FB7-B11B-2FC11F0241ED}" type="pres">
      <dgm:prSet presAssocID="{41DBEED9-A820-4D12-8107-52A4BBDA1D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9A3F809-EFEC-42D5-BCB3-ABD266869A7D}" type="presOf" srcId="{1B27D88F-AFD5-4F6C-84CB-4E809487E2B8}" destId="{49FF8BE0-65F1-46EE-8832-FF54301B5135}" srcOrd="0" destOrd="0" presId="urn:microsoft.com/office/officeart/2005/8/layout/list1"/>
    <dgm:cxn modelId="{8D0FEA39-1444-4384-9ADA-41FD45CE1683}" srcId="{1B27D88F-AFD5-4F6C-84CB-4E809487E2B8}" destId="{FEF6AC05-F4DF-4484-8BC2-6F2C90DCAAE1}" srcOrd="0" destOrd="0" parTransId="{9C609FE3-DAC9-4304-89E2-7944679127BD}" sibTransId="{161FF304-8FE7-49D5-A40F-141B5D743EA9}"/>
    <dgm:cxn modelId="{C59F1261-52F0-4963-BB02-01486D7BAC65}" srcId="{41DBEED9-A820-4D12-8107-52A4BBDA1DC6}" destId="{0B344394-0BC8-483E-978E-8AD460A784DC}" srcOrd="1" destOrd="0" parTransId="{BBA9CDF9-1659-417F-B513-579952392784}" sibTransId="{13858149-2059-45AD-A357-408C7DF34B2F}"/>
    <dgm:cxn modelId="{8921E166-C4D9-4B23-AE04-D48DF3BBBABA}" type="presOf" srcId="{FEF6AC05-F4DF-4484-8BC2-6F2C90DCAAE1}" destId="{2BB39B53-9D76-4B81-A905-5FA5E8C0EF5C}" srcOrd="1" destOrd="0" presId="urn:microsoft.com/office/officeart/2005/8/layout/list1"/>
    <dgm:cxn modelId="{F2A5EC48-B650-4A90-86AA-3FCBF2350D7C}" type="presOf" srcId="{F4FB4C93-8785-4114-8A38-45F1E09835D4}" destId="{B5E73134-9041-4E22-95F9-B3DB7FF7ACDA}" srcOrd="0" destOrd="1" presId="urn:microsoft.com/office/officeart/2005/8/layout/list1"/>
    <dgm:cxn modelId="{858B144D-20B3-44F0-901A-B180EDB4534F}" type="presOf" srcId="{41DBEED9-A820-4D12-8107-52A4BBDA1DC6}" destId="{DDCB0D07-A7A1-45D3-B648-72DD184A1018}" srcOrd="0" destOrd="0" presId="urn:microsoft.com/office/officeart/2005/8/layout/list1"/>
    <dgm:cxn modelId="{A378B578-AA4A-421B-896A-B7F08ED93626}" srcId="{1B27D88F-AFD5-4F6C-84CB-4E809487E2B8}" destId="{41DBEED9-A820-4D12-8107-52A4BBDA1DC6}" srcOrd="1" destOrd="0" parTransId="{D49A91F8-E389-4853-A24C-1B040FBE8EF6}" sibTransId="{ADDE2541-4327-4B83-8C95-9A6E16596918}"/>
    <dgm:cxn modelId="{5BC0358C-3EE0-4BBF-A441-38C9BCF0FB0B}" type="presOf" srcId="{FEF6AC05-F4DF-4484-8BC2-6F2C90DCAAE1}" destId="{AB6B9D9E-B537-4C99-8B8A-2E83F90DAE31}" srcOrd="0" destOrd="0" presId="urn:microsoft.com/office/officeart/2005/8/layout/list1"/>
    <dgm:cxn modelId="{0FC47C91-4128-4C2A-9353-4BA3CFEC5653}" type="presOf" srcId="{5E3AAE2F-4ADF-4692-98D9-2D648F593168}" destId="{B5E73134-9041-4E22-95F9-B3DB7FF7ACDA}" srcOrd="0" destOrd="2" presId="urn:microsoft.com/office/officeart/2005/8/layout/list1"/>
    <dgm:cxn modelId="{EFAFFC92-5B18-4483-96A5-AFF01F16C830}" type="presOf" srcId="{0B344394-0BC8-483E-978E-8AD460A784DC}" destId="{5104D70C-FD3E-4FB7-B11B-2FC11F0241ED}" srcOrd="0" destOrd="1" presId="urn:microsoft.com/office/officeart/2005/8/layout/list1"/>
    <dgm:cxn modelId="{87F95C97-A57A-4AB1-91CB-589C1463CE74}" srcId="{FEF6AC05-F4DF-4484-8BC2-6F2C90DCAAE1}" destId="{5E3AAE2F-4ADF-4692-98D9-2D648F593168}" srcOrd="2" destOrd="0" parTransId="{95E74AE4-1A3F-485B-B57C-032898412272}" sibTransId="{30D53CE8-F1B7-4D5F-B324-B3A5AE021D2F}"/>
    <dgm:cxn modelId="{E83FF5AC-DF19-4DF0-8867-318D1F089166}" type="presOf" srcId="{A9565A77-47C7-4569-A917-F918B1C87BD1}" destId="{B5E73134-9041-4E22-95F9-B3DB7FF7ACDA}" srcOrd="0" destOrd="0" presId="urn:microsoft.com/office/officeart/2005/8/layout/list1"/>
    <dgm:cxn modelId="{ACF035B3-009D-4A6F-B7E0-386813BA379C}" type="presOf" srcId="{DA96B595-A8EF-47EB-831E-4B8A99569751}" destId="{5104D70C-FD3E-4FB7-B11B-2FC11F0241ED}" srcOrd="0" destOrd="0" presId="urn:microsoft.com/office/officeart/2005/8/layout/list1"/>
    <dgm:cxn modelId="{6F3979B9-C00C-4583-8BC2-900141C447D4}" srcId="{41DBEED9-A820-4D12-8107-52A4BBDA1DC6}" destId="{DA96B595-A8EF-47EB-831E-4B8A99569751}" srcOrd="0" destOrd="0" parTransId="{D3E62432-2D9A-4F4B-B335-FEBF1ED261F7}" sibTransId="{43927628-4751-4339-A548-A38B1A765C39}"/>
    <dgm:cxn modelId="{339AD9E3-20EB-4B43-8F8C-51F599668196}" srcId="{FEF6AC05-F4DF-4484-8BC2-6F2C90DCAAE1}" destId="{F4FB4C93-8785-4114-8A38-45F1E09835D4}" srcOrd="1" destOrd="0" parTransId="{32985B7E-B73E-4A08-8866-CBFDA7EC186F}" sibTransId="{4C244112-81E4-4335-9F30-D281986D8942}"/>
    <dgm:cxn modelId="{48CB8CE9-2C56-4DB8-B6C2-832C9A2E8D25}" type="presOf" srcId="{41DBEED9-A820-4D12-8107-52A4BBDA1DC6}" destId="{AE8B54DA-8B4E-463B-8B5F-7E514FCC22E8}" srcOrd="1" destOrd="0" presId="urn:microsoft.com/office/officeart/2005/8/layout/list1"/>
    <dgm:cxn modelId="{6F018BF1-717D-4974-8F17-5901FF18B43D}" srcId="{FEF6AC05-F4DF-4484-8BC2-6F2C90DCAAE1}" destId="{A9565A77-47C7-4569-A917-F918B1C87BD1}" srcOrd="0" destOrd="0" parTransId="{8889D0F0-F8A4-43B3-A51F-DDBD3CA2F292}" sibTransId="{06DD8476-5BB8-401F-9C4B-CF0A109BD140}"/>
    <dgm:cxn modelId="{544F859C-5195-4AF3-BF0A-3892131AA63E}" type="presParOf" srcId="{49FF8BE0-65F1-46EE-8832-FF54301B5135}" destId="{90788BB9-FED2-4448-A775-D37784F50176}" srcOrd="0" destOrd="0" presId="urn:microsoft.com/office/officeart/2005/8/layout/list1"/>
    <dgm:cxn modelId="{FB3E2C8A-9EB4-4748-BA93-CF5BB09ECD72}" type="presParOf" srcId="{90788BB9-FED2-4448-A775-D37784F50176}" destId="{AB6B9D9E-B537-4C99-8B8A-2E83F90DAE31}" srcOrd="0" destOrd="0" presId="urn:microsoft.com/office/officeart/2005/8/layout/list1"/>
    <dgm:cxn modelId="{D685039C-92C9-40A0-A7D4-EF76B20F1A95}" type="presParOf" srcId="{90788BB9-FED2-4448-A775-D37784F50176}" destId="{2BB39B53-9D76-4B81-A905-5FA5E8C0EF5C}" srcOrd="1" destOrd="0" presId="urn:microsoft.com/office/officeart/2005/8/layout/list1"/>
    <dgm:cxn modelId="{1EF6617F-1F72-4059-8AEC-433C456026BC}" type="presParOf" srcId="{49FF8BE0-65F1-46EE-8832-FF54301B5135}" destId="{D88F0FAB-CE4A-4DD4-BC59-124A8D862597}" srcOrd="1" destOrd="0" presId="urn:microsoft.com/office/officeart/2005/8/layout/list1"/>
    <dgm:cxn modelId="{64B8052B-66A9-44F0-84D4-661012BB9396}" type="presParOf" srcId="{49FF8BE0-65F1-46EE-8832-FF54301B5135}" destId="{B5E73134-9041-4E22-95F9-B3DB7FF7ACDA}" srcOrd="2" destOrd="0" presId="urn:microsoft.com/office/officeart/2005/8/layout/list1"/>
    <dgm:cxn modelId="{08E095C4-47DC-453F-B609-90758676DCB6}" type="presParOf" srcId="{49FF8BE0-65F1-46EE-8832-FF54301B5135}" destId="{76FB0218-FA4A-4DE3-A672-3CDD75801C73}" srcOrd="3" destOrd="0" presId="urn:microsoft.com/office/officeart/2005/8/layout/list1"/>
    <dgm:cxn modelId="{5B914D8F-F5B2-4653-AB72-6E7359A74813}" type="presParOf" srcId="{49FF8BE0-65F1-46EE-8832-FF54301B5135}" destId="{E0603624-4CB9-44B0-85F6-147A9FFE13DB}" srcOrd="4" destOrd="0" presId="urn:microsoft.com/office/officeart/2005/8/layout/list1"/>
    <dgm:cxn modelId="{A69DE119-A893-4EFD-A957-FFAFBDED8D2E}" type="presParOf" srcId="{E0603624-4CB9-44B0-85F6-147A9FFE13DB}" destId="{DDCB0D07-A7A1-45D3-B648-72DD184A1018}" srcOrd="0" destOrd="0" presId="urn:microsoft.com/office/officeart/2005/8/layout/list1"/>
    <dgm:cxn modelId="{C755151B-7298-44F7-9315-5D2057295659}" type="presParOf" srcId="{E0603624-4CB9-44B0-85F6-147A9FFE13DB}" destId="{AE8B54DA-8B4E-463B-8B5F-7E514FCC22E8}" srcOrd="1" destOrd="0" presId="urn:microsoft.com/office/officeart/2005/8/layout/list1"/>
    <dgm:cxn modelId="{B5825E0F-22E6-400C-AF1B-000DF62CD031}" type="presParOf" srcId="{49FF8BE0-65F1-46EE-8832-FF54301B5135}" destId="{8041F865-C5F4-4994-B9A2-B0FCDB7949D8}" srcOrd="5" destOrd="0" presId="urn:microsoft.com/office/officeart/2005/8/layout/list1"/>
    <dgm:cxn modelId="{4D4E87FA-81B2-41CB-B16E-3AF4DC58FC6A}" type="presParOf" srcId="{49FF8BE0-65F1-46EE-8832-FF54301B5135}" destId="{5104D70C-FD3E-4FB7-B11B-2FC11F0241E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73134-9041-4E22-95F9-B3DB7FF7ACDA}">
      <dsp:nvSpPr>
        <dsp:cNvPr id="0" name=""/>
        <dsp:cNvSpPr/>
      </dsp:nvSpPr>
      <dsp:spPr>
        <a:xfrm>
          <a:off x="0" y="336462"/>
          <a:ext cx="711843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2469" tIns="458216" rIns="552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Efficiency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Real-Time 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Wide Use</a:t>
          </a:r>
        </a:p>
      </dsp:txBody>
      <dsp:txXfrm>
        <a:off x="0" y="336462"/>
        <a:ext cx="7118430" cy="1663200"/>
      </dsp:txXfrm>
    </dsp:sp>
    <dsp:sp modelId="{2BB39B53-9D76-4B81-A905-5FA5E8C0EF5C}">
      <dsp:nvSpPr>
        <dsp:cNvPr id="0" name=""/>
        <dsp:cNvSpPr/>
      </dsp:nvSpPr>
      <dsp:spPr>
        <a:xfrm>
          <a:off x="355921" y="11742"/>
          <a:ext cx="4982901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8342" tIns="0" rIns="18834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Benefits</a:t>
          </a:r>
          <a:endParaRPr lang="en-US" sz="2200" kern="1200"/>
        </a:p>
      </dsp:txBody>
      <dsp:txXfrm>
        <a:off x="387624" y="43445"/>
        <a:ext cx="4919495" cy="586034"/>
      </dsp:txXfrm>
    </dsp:sp>
    <dsp:sp modelId="{5104D70C-FD3E-4FB7-B11B-2FC11F0241ED}">
      <dsp:nvSpPr>
        <dsp:cNvPr id="0" name=""/>
        <dsp:cNvSpPr/>
      </dsp:nvSpPr>
      <dsp:spPr>
        <a:xfrm>
          <a:off x="0" y="2443182"/>
          <a:ext cx="7118430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2469" tIns="458216" rIns="552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Time-Domain Loss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Input Size</a:t>
          </a:r>
        </a:p>
      </dsp:txBody>
      <dsp:txXfrm>
        <a:off x="0" y="2443182"/>
        <a:ext cx="7118430" cy="1282049"/>
      </dsp:txXfrm>
    </dsp:sp>
    <dsp:sp modelId="{AE8B54DA-8B4E-463B-8B5F-7E514FCC22E8}">
      <dsp:nvSpPr>
        <dsp:cNvPr id="0" name=""/>
        <dsp:cNvSpPr/>
      </dsp:nvSpPr>
      <dsp:spPr>
        <a:xfrm>
          <a:off x="355921" y="2118462"/>
          <a:ext cx="4982901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8342" tIns="0" rIns="18834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Drawbacks</a:t>
          </a:r>
          <a:endParaRPr lang="en-US" sz="2200" kern="1200"/>
        </a:p>
      </dsp:txBody>
      <dsp:txXfrm>
        <a:off x="387624" y="2150165"/>
        <a:ext cx="4919495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signal_process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Aiden</a:t>
            </a:r>
          </a:p>
          <a:p>
            <a:r>
              <a:rPr lang="en-US" err="1"/>
              <a:t>BBCoin</a:t>
            </a:r>
            <a:r>
              <a:rPr lang="en-US"/>
              <a:t> is a revolutionary new meme coin that you can invest in today</a:t>
            </a:r>
          </a:p>
          <a:p>
            <a:r>
              <a:rPr lang="en-US"/>
              <a:t>It is:</a:t>
            </a:r>
            <a:br>
              <a:rPr lang="en-US"/>
            </a:br>
            <a:r>
              <a:rPr lang="en-US"/>
              <a:t>- Faster</a:t>
            </a:r>
          </a:p>
          <a:p>
            <a:pPr marL="171450" indent="-171450">
              <a:buFontTx/>
              <a:buChar char="-"/>
            </a:pPr>
            <a:r>
              <a:rPr lang="en-US" err="1"/>
              <a:t>Funner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Decentralized</a:t>
            </a:r>
          </a:p>
          <a:p>
            <a:pPr marL="171450" indent="-171450">
              <a:buFontTx/>
              <a:buChar char="-"/>
            </a:pPr>
            <a:r>
              <a:rPr lang="en-US"/>
              <a:t>Encrypted using Fast Fourier Transform</a:t>
            </a:r>
          </a:p>
          <a:p>
            <a:pPr marL="171450" indent="-171450">
              <a:buFontTx/>
              <a:buChar char="-"/>
            </a:pPr>
            <a:r>
              <a:rPr lang="en-US"/>
              <a:t>And best of all, BIGGER BRAINED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5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5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7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0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Leigh</a:t>
            </a:r>
          </a:p>
          <a:p>
            <a:endParaRPr lang="en-US"/>
          </a:p>
          <a:p>
            <a:r>
              <a:rPr lang="en-US" b="1"/>
              <a:t>Overview:</a:t>
            </a:r>
            <a:br>
              <a:rPr lang="en-US"/>
            </a:br>
            <a:r>
              <a:rPr lang="en-US"/>
              <a:t>The FFT efficiently computes the Discrete Fourier Transform (DFT) by breaking it into smaller DFTs and using symmetry to reduce redundant calculations. </a:t>
            </a:r>
          </a:p>
          <a:p>
            <a:r>
              <a:rPr lang="en-US"/>
              <a:t>It lowers complexity from </a:t>
            </a:r>
            <a:r>
              <a:rPr lang="en-US" b="1"/>
              <a:t>O(N²)</a:t>
            </a:r>
            <a:r>
              <a:rPr lang="en-US"/>
              <a:t> to </a:t>
            </a:r>
            <a:r>
              <a:rPr lang="en-US" b="1"/>
              <a:t>O(N log N)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Problem Solved:</a:t>
            </a:r>
            <a:br>
              <a:rPr lang="en-US"/>
            </a:br>
            <a:r>
              <a:rPr lang="en-US"/>
              <a:t>Direct computation of the DFT is too slow for large datasets. </a:t>
            </a:r>
          </a:p>
          <a:p>
            <a:r>
              <a:rPr lang="en-US"/>
              <a:t>FFT makes frequency analysis feasible for real-time applications in fields like signal processing, image analysis, and more.</a:t>
            </a:r>
          </a:p>
          <a:p>
            <a:pPr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0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Leigh</a:t>
            </a:r>
          </a:p>
          <a:p>
            <a:endParaRPr lang="en-US"/>
          </a:p>
          <a:p>
            <a:r>
              <a:rPr lang="en-US" b="1"/>
              <a:t>Key Examples:</a:t>
            </a:r>
          </a:p>
          <a:p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 Audio Signal Analysis:</a:t>
            </a:r>
            <a:r>
              <a:rPr lang="en-US"/>
              <a:t> Converts time-domain data into frequencies for noise reduction or equalization.</a:t>
            </a:r>
          </a:p>
          <a:p>
            <a:pPr>
              <a:buFont typeface="+mj-lt"/>
              <a:buNone/>
            </a:pPr>
            <a:endParaRPr lang="en-US" b="0"/>
          </a:p>
          <a:p>
            <a:pPr>
              <a:buFont typeface="+mj-lt"/>
              <a:buNone/>
            </a:pPr>
            <a:r>
              <a:rPr lang="en-US" b="0"/>
              <a:t>2. </a:t>
            </a:r>
            <a:r>
              <a:rPr lang="en-US" b="1"/>
              <a:t>Image Compression (e.g., JPEG):</a:t>
            </a:r>
            <a:r>
              <a:rPr lang="en-US"/>
              <a:t> isolate key frequency data for encoding, resulting in efficient file storage</a:t>
            </a:r>
          </a:p>
          <a:p>
            <a:pPr>
              <a:buFont typeface="+mj-lt"/>
              <a:buNone/>
            </a:pPr>
            <a:endParaRPr lang="en-US"/>
          </a:p>
          <a:p>
            <a:r>
              <a:rPr lang="en-US" b="1"/>
              <a:t>Explanation of Examples:</a:t>
            </a:r>
            <a:endParaRPr lang="en-US"/>
          </a:p>
          <a:p>
            <a:pPr>
              <a:buFont typeface="Arial" panose="020B0604020202020204" pitchFamily="34" charset="0"/>
              <a:buNone/>
            </a:pPr>
            <a:r>
              <a:rPr lang="en-US"/>
              <a:t>By decomposing signals into frequency components, FFT significantly accelerates computations compared to the direct DFT method, making real-time processing feasible.</a:t>
            </a:r>
          </a:p>
          <a:p>
            <a:pPr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49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Leigh</a:t>
            </a:r>
          </a:p>
          <a:p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Background Information: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Popularized by Cooley and Tukey in 1965.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makes frequency domain analysis practical for large datasets.</a:t>
            </a:r>
          </a:p>
          <a:p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Innovation: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FFT reduces the complexity of the Discrete Fourier Transform (DFT) from </a:t>
            </a:r>
            <a:r>
              <a:rPr lang="en-US" b="1"/>
              <a:t>O(n^2)</a:t>
            </a:r>
            <a:r>
              <a:rPr lang="en-US"/>
              <a:t> to </a:t>
            </a:r>
            <a:r>
              <a:rPr lang="en-US" b="1"/>
              <a:t>O(n log n)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through the computing revolution of the next decade, made FFT one of the indispensable algorithms in </a:t>
            </a:r>
            <a:r>
              <a:rPr lang="en-US">
                <a:hlinkClick r:id="rId3" tooltip="Digital signal processing"/>
              </a:rPr>
              <a:t>digital signal processing</a:t>
            </a:r>
            <a:r>
              <a:rPr lang="en-US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Comparison with Similar Algorithms: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Direct DFT:</a:t>
            </a:r>
            <a:r>
              <a:rPr lang="en-US"/>
              <a:t> Slower due to its higher complexity.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Wavelet Transform:</a:t>
            </a:r>
            <a:r>
              <a:rPr lang="en-US"/>
              <a:t> Focuses on time-frequency analysis but differs in purposes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Leigh</a:t>
            </a:r>
          </a:p>
          <a:p>
            <a:endParaRPr lang="en-US"/>
          </a:p>
          <a:p>
            <a:r>
              <a:rPr lang="en-US" b="1"/>
              <a:t>Advantages: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Efficiency:</a:t>
            </a:r>
            <a:r>
              <a:rPr lang="en-US"/>
              <a:t> FFT reduces time complexity from </a:t>
            </a:r>
            <a:r>
              <a:rPr lang="en-US" b="1"/>
              <a:t>O(n²)</a:t>
            </a:r>
            <a:r>
              <a:rPr lang="en-US"/>
              <a:t> to </a:t>
            </a:r>
            <a:r>
              <a:rPr lang="en-US" b="1"/>
              <a:t>O(n log n)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Real-Time Processing:</a:t>
            </a:r>
            <a:r>
              <a:rPr lang="en-US"/>
              <a:t> Because it is computationally efficient, it can be used for real time processing, even for large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Wide Use:</a:t>
            </a:r>
            <a:r>
              <a:rPr lang="en-US"/>
              <a:t> Common in scientific and engineering fields for spectral analysis and filtering.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Disadvantages: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Input Size:</a:t>
            </a:r>
            <a:r>
              <a:rPr lang="en-US"/>
              <a:t> Requires input size to be a power of 2 for optimal performance. zero-padding adds overhead.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Time-Domain Loss:</a:t>
            </a:r>
            <a:r>
              <a:rPr lang="en-US"/>
              <a:t> Loses time-domain information, making it unsuitable for non-stationary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Precision:</a:t>
            </a:r>
            <a:r>
              <a:rPr lang="en-US"/>
              <a:t> Floating-point errors may occur, affecting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3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Leigh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3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Aiden</a:t>
            </a:r>
          </a:p>
          <a:p>
            <a:r>
              <a:rPr lang="en-US"/>
              <a:t>Do you consider yourself big brained?</a:t>
            </a:r>
          </a:p>
          <a:p>
            <a:r>
              <a:rPr lang="en-US"/>
              <a:t>Do you consider yourself an intellectual?</a:t>
            </a:r>
          </a:p>
          <a:p>
            <a:r>
              <a:rPr lang="en-US"/>
              <a:t>Calling out to all influencers, podcast bros and anyone else big brained enough to realize the massive benefits that Big Brain Coin can bring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800" lvl="1" indent="-228600"/>
            <a:r>
              <a:rPr lang="en-US"/>
              <a:t>Second level</a:t>
            </a:r>
          </a:p>
          <a:p>
            <a:pPr marL="1143000" lvl="2" indent="-228600"/>
            <a:r>
              <a:rPr lang="en-US"/>
              <a:t>Third level</a:t>
            </a:r>
          </a:p>
          <a:p>
            <a:pPr marL="1600200" lvl="3" indent="-228600"/>
            <a:r>
              <a:rPr lang="en-US"/>
              <a:t>Fourth level</a:t>
            </a:r>
          </a:p>
          <a:p>
            <a:pPr marL="2057400" lvl="4" indent="-228600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186" y="366613"/>
            <a:ext cx="6856292" cy="6101561"/>
          </a:xfrm>
        </p:spPr>
        <p:txBody>
          <a:bodyPr>
            <a:normAutofit fontScale="90000"/>
          </a:bodyPr>
          <a:lstStyle/>
          <a:p>
            <a:pPr algn="r"/>
            <a:r>
              <a:rPr lang="en-US" cap="none"/>
              <a:t>Team C:</a:t>
            </a:r>
            <a:br>
              <a:rPr lang="en-US" cap="none"/>
            </a:br>
            <a:r>
              <a:rPr lang="en-US" cap="none"/>
              <a:t>Fast Fourier Transform</a:t>
            </a:r>
            <a:br>
              <a:rPr lang="en-US" cap="none"/>
            </a:br>
            <a:br>
              <a:rPr lang="en-US" cap="none"/>
            </a:br>
            <a:br>
              <a:rPr lang="en-US" cap="none"/>
            </a:br>
            <a:br>
              <a:rPr lang="en-US" cap="none"/>
            </a:br>
            <a:br>
              <a:rPr lang="en-US" cap="none"/>
            </a:br>
            <a:r>
              <a:rPr lang="en-US" sz="2000" cap="none"/>
              <a:t>Aiden, Adam, Leigh</a:t>
            </a:r>
            <a:endParaRPr lang="en-US"/>
          </a:p>
        </p:txBody>
      </p:sp>
      <p:pic>
        <p:nvPicPr>
          <p:cNvPr id="12" name="Picture 11" descr="Lay Cat">
            <a:extLst>
              <a:ext uri="{FF2B5EF4-FFF2-40B4-BE49-F238E27FC236}">
                <a16:creationId xmlns:a16="http://schemas.microsoft.com/office/drawing/2014/main" id="{995CCA23-0735-82BA-4400-01FA24D6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20" y="4588300"/>
            <a:ext cx="2619375" cy="2619375"/>
          </a:xfrm>
          <a:prstGeom prst="rect">
            <a:avLst/>
          </a:prstGeom>
        </p:spPr>
      </p:pic>
      <p:pic>
        <p:nvPicPr>
          <p:cNvPr id="8" name="Picture 7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120367AA-0F4A-C4D0-847D-6AA8683D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226" y="166559"/>
            <a:ext cx="4807419" cy="4807419"/>
          </a:xfrm>
          <a:prstGeom prst="rect">
            <a:avLst/>
          </a:prstGeom>
        </p:spPr>
      </p:pic>
      <p:pic>
        <p:nvPicPr>
          <p:cNvPr id="9" name="Picture 8" descr="Dynamic Soundfield Systems as Tools for Wider Success in the Classroom -  Center for Innovation in Teaching and Learning - University of Maine">
            <a:extLst>
              <a:ext uri="{FF2B5EF4-FFF2-40B4-BE49-F238E27FC236}">
                <a16:creationId xmlns:a16="http://schemas.microsoft.com/office/drawing/2014/main" id="{6D134483-7ACD-2263-8534-391058960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98" y="3129420"/>
            <a:ext cx="6970734" cy="3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B7D7-CD45-1968-2A8C-4A29DC89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bbcoin</a:t>
            </a:r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10DD39-17C5-3F89-B64E-1ED8C69320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067" r="29067"/>
          <a:stretch/>
        </p:blipFill>
        <p:spPr/>
      </p:pic>
      <p:pic>
        <p:nvPicPr>
          <p:cNvPr id="9" name="Content Placeholder 8" descr="200IQ | Octopimp Wiki | Fandom">
            <a:extLst>
              <a:ext uri="{FF2B5EF4-FFF2-40B4-BE49-F238E27FC236}">
                <a16:creationId xmlns:a16="http://schemas.microsoft.com/office/drawing/2014/main" id="{8BEA50E8-4505-D00C-066A-6F19F67E4A8E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4"/>
          <a:stretch>
            <a:fillRect/>
          </a:stretch>
        </p:blipFill>
        <p:spPr>
          <a:xfrm>
            <a:off x="9846703" y="280400"/>
            <a:ext cx="1949364" cy="18792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66531-4E13-DD5F-2DF4-F92F1C5D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EC5EA8-2EC3-3B27-45EF-03F2B5C2A9BB}"/>
              </a:ext>
            </a:extLst>
          </p:cNvPr>
          <p:cNvSpPr txBox="1">
            <a:spLocks/>
          </p:cNvSpPr>
          <p:nvPr/>
        </p:nvSpPr>
        <p:spPr>
          <a:xfrm>
            <a:off x="3271134" y="1916766"/>
            <a:ext cx="6477952" cy="443958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BBCoin</a:t>
            </a:r>
            <a:r>
              <a:rPr lang="en-US"/>
              <a:t> is a new meme coin developed using a Fast Fourier Transform</a:t>
            </a:r>
          </a:p>
          <a:p>
            <a:endParaRPr lang="en-US"/>
          </a:p>
          <a:p>
            <a:pPr marL="342900" indent="-342900">
              <a:buFontTx/>
              <a:buChar char="-"/>
            </a:pPr>
            <a:r>
              <a:rPr lang="en-US"/>
              <a:t>Faster</a:t>
            </a:r>
          </a:p>
          <a:p>
            <a:pPr marL="342900" indent="-342900">
              <a:buFontTx/>
              <a:buChar char="-"/>
            </a:pPr>
            <a:r>
              <a:rPr lang="en-US" err="1"/>
              <a:t>Funner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/>
              <a:t>Decentralized</a:t>
            </a:r>
          </a:p>
          <a:p>
            <a:pPr marL="342900" indent="-342900">
              <a:buFontTx/>
              <a:buChar char="-"/>
            </a:pPr>
            <a:r>
              <a:rPr lang="en-US"/>
              <a:t>Encrypted</a:t>
            </a:r>
          </a:p>
          <a:p>
            <a:pPr marL="342900" indent="-342900">
              <a:buFontTx/>
              <a:buChar char="-"/>
            </a:pPr>
            <a:r>
              <a:rPr lang="en-US"/>
              <a:t>Bigger Brained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64C6-C942-7281-166D-BD45EA6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/>
              <a:t>fft</a:t>
            </a:r>
            <a:r>
              <a:rPr lang="en-US"/>
              <a:t>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7231-2A37-81A9-1440-4C5CA3E2220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/>
              <a:t>Used within the key generation, encryption, and decryption methods</a:t>
            </a:r>
          </a:p>
          <a:p>
            <a:r>
              <a:rPr lang="en-US"/>
              <a:t>   - Used in place of standard RSA encryption techniques</a:t>
            </a:r>
          </a:p>
          <a:p>
            <a:r>
              <a:rPr lang="en-US"/>
              <a:t>   - Current implementation is not 100% secure, however there are papers which help lend to the idea of this working</a:t>
            </a:r>
            <a:r>
              <a:rPr lang="en-US" baseline="30000"/>
              <a:t>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86E20-4C6D-F695-733F-46B58329C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0E398-22B9-5FFF-ACDA-7EA4D9D7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9D63F-C644-BEF1-74D3-C66612E565BE}"/>
              </a:ext>
            </a:extLst>
          </p:cNvPr>
          <p:cNvSpPr txBox="1"/>
          <p:nvPr/>
        </p:nvSpPr>
        <p:spPr>
          <a:xfrm>
            <a:off x="1060704" y="6519446"/>
            <a:ext cx="4021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Source: https://arxiv.org/pdf/1810.07177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BDF67-F701-8E26-54E7-3EFA6175204B}"/>
              </a:ext>
            </a:extLst>
          </p:cNvPr>
          <p:cNvSpPr txBox="1"/>
          <p:nvPr/>
        </p:nvSpPr>
        <p:spPr>
          <a:xfrm>
            <a:off x="3071575" y="5330952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Plaintext</a:t>
            </a:r>
          </a:p>
        </p:txBody>
      </p:sp>
      <p:pic>
        <p:nvPicPr>
          <p:cNvPr id="8" name="Picture 7" descr="Dynamic Soundfield Systems as Tools for Wider Success in the Classroom -  Center for Innovation in Teaching and Learning - University of Maine">
            <a:extLst>
              <a:ext uri="{FF2B5EF4-FFF2-40B4-BE49-F238E27FC236}">
                <a16:creationId xmlns:a16="http://schemas.microsoft.com/office/drawing/2014/main" id="{4FC214C0-CFFC-C9D7-6FF1-9DE13892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42" y="4659665"/>
            <a:ext cx="3499779" cy="1804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B70A4-EC6C-E518-2C49-A6C10499EEC7}"/>
              </a:ext>
            </a:extLst>
          </p:cNvPr>
          <p:cNvSpPr txBox="1"/>
          <p:nvPr/>
        </p:nvSpPr>
        <p:spPr>
          <a:xfrm>
            <a:off x="4502829" y="5848523"/>
            <a:ext cx="424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FFT + Standard Encryption 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CB4C0-4A49-84D0-27FF-1D2A4F87142A}"/>
              </a:ext>
            </a:extLst>
          </p:cNvPr>
          <p:cNvSpPr txBox="1"/>
          <p:nvPr/>
        </p:nvSpPr>
        <p:spPr>
          <a:xfrm>
            <a:off x="8714915" y="5330952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Ciphertext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F173F3-249C-1FF6-D9C7-56B5A8A9D4E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451889" y="5561785"/>
            <a:ext cx="421053" cy="3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6047C-4309-5A8F-7DB2-74405B359519}"/>
              </a:ext>
            </a:extLst>
          </p:cNvPr>
          <p:cNvCxnSpPr/>
          <p:nvPr/>
        </p:nvCxnSpPr>
        <p:spPr>
          <a:xfrm>
            <a:off x="8372721" y="5561784"/>
            <a:ext cx="37011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2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300B-B858-4872-5808-A6FB9DCB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815346"/>
          </a:xfrm>
        </p:spPr>
        <p:txBody>
          <a:bodyPr/>
          <a:lstStyle/>
          <a:p>
            <a:r>
              <a:rPr lang="en-US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6AEE-8FA1-2061-F544-F4BE52FEA38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678187"/>
            <a:ext cx="6477952" cy="44395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Target Audience: Social Media, Content Creators, Streamers, etc.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The search for "Big Brain" has been on a slight steady upward trend overtime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r>
              <a:rPr lang="en-US" err="1"/>
              <a:t>Memecoin</a:t>
            </a:r>
            <a:r>
              <a:rPr lang="en-US"/>
              <a:t> sector is "exploding" with interest over 2024*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Recently grew to a market cap of $117.28B (+$93B)</a:t>
            </a:r>
          </a:p>
          <a:p>
            <a:r>
              <a:rPr lang="en-US"/>
              <a:t>Scandals like the recent $HAWK scandal highlight the volatility of the sector.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6AC72-5944-247D-99C3-83730B96EC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1719940"/>
            <a:ext cx="3046391" cy="375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Key Takeaways:</a:t>
            </a:r>
          </a:p>
          <a:p>
            <a:r>
              <a:rPr lang="en-US"/>
              <a:t>Large and growing industry &amp; sector</a:t>
            </a:r>
          </a:p>
          <a:p>
            <a:r>
              <a:rPr lang="en-US"/>
              <a:t>Large amounts of money available</a:t>
            </a:r>
          </a:p>
          <a:p>
            <a:r>
              <a:rPr lang="en-US"/>
              <a:t>Highly volatile, subject to media influence.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D4215-627E-8F71-0FE4-A7D371C1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graph showing a blue line&#10;&#10;Description automatically generated">
            <a:extLst>
              <a:ext uri="{FF2B5EF4-FFF2-40B4-BE49-F238E27FC236}">
                <a16:creationId xmlns:a16="http://schemas.microsoft.com/office/drawing/2014/main" id="{16E59378-0FFE-C72D-1599-E65FB4C6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971704"/>
            <a:ext cx="4116042" cy="1610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7B91D-00BD-CE30-52C3-B702B2800A49}"/>
              </a:ext>
            </a:extLst>
          </p:cNvPr>
          <p:cNvSpPr txBox="1"/>
          <p:nvPr/>
        </p:nvSpPr>
        <p:spPr>
          <a:xfrm>
            <a:off x="1075150" y="6308832"/>
            <a:ext cx="97368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Image Source: Google Trends</a:t>
            </a:r>
          </a:p>
          <a:p>
            <a:r>
              <a:rPr lang="en-US" sz="1400">
                <a:solidFill>
                  <a:schemeClr val="bg1"/>
                </a:solidFill>
              </a:rPr>
              <a:t>*: 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https://news.bitcoin.com/meme-coins-take-2024-by-storm-sector-explodes-with-93-billion-growth/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8" name="Picture 7" descr="CAPITAL IDEAS: A bubble in 'stonks' - The Berkshire Edge">
            <a:extLst>
              <a:ext uri="{FF2B5EF4-FFF2-40B4-BE49-F238E27FC236}">
                <a16:creationId xmlns:a16="http://schemas.microsoft.com/office/drawing/2014/main" id="{96D255F1-C2DB-837E-B629-A999B2F4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975" y="4462649"/>
            <a:ext cx="2743199" cy="18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2FA1-7E31-A42B-FD50-A8A8646E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13" y="530646"/>
            <a:ext cx="7889768" cy="2039341"/>
          </a:xfrm>
        </p:spPr>
        <p:txBody>
          <a:bodyPr/>
          <a:lstStyle/>
          <a:p>
            <a:r>
              <a:rPr lang="en-US"/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C6323-9DE3-8CC5-9B96-AFA47C3DEF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256834" y="624707"/>
            <a:ext cx="1530893" cy="618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79k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3F3B1-9874-BA2A-F635-2064A5C1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Pile of Coins PNG Clipart​ | Gallery Yopriceville - High-Quality Free  Images and Transparent PNG Clipart">
            <a:extLst>
              <a:ext uri="{FF2B5EF4-FFF2-40B4-BE49-F238E27FC236}">
                <a16:creationId xmlns:a16="http://schemas.microsoft.com/office/drawing/2014/main" id="{501227EC-F75D-47ED-5FF6-77047752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202" y="934126"/>
            <a:ext cx="2994660" cy="15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e of Coins PNG Clipart​ | Gallery Yopriceville - High-Quality Free  Images and Transparent PNG Clipart">
            <a:extLst>
              <a:ext uri="{FF2B5EF4-FFF2-40B4-BE49-F238E27FC236}">
                <a16:creationId xmlns:a16="http://schemas.microsoft.com/office/drawing/2014/main" id="{18FF9D59-59A8-41D2-A3F0-A6C6B54A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47" y="3925206"/>
            <a:ext cx="1700657" cy="52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al mine 3D clip art - Free vector clipart images on creazilla.com">
            <a:extLst>
              <a:ext uri="{FF2B5EF4-FFF2-40B4-BE49-F238E27FC236}">
                <a16:creationId xmlns:a16="http://schemas.microsoft.com/office/drawing/2014/main" id="{2E00AE54-5DDA-AA74-6571-A399C17C8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914" y="206307"/>
            <a:ext cx="2148463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88476C-78A8-0D31-303E-6A861A6795C5}"/>
              </a:ext>
            </a:extLst>
          </p:cNvPr>
          <p:cNvSpPr txBox="1">
            <a:spLocks/>
          </p:cNvSpPr>
          <p:nvPr/>
        </p:nvSpPr>
        <p:spPr>
          <a:xfrm>
            <a:off x="3179042" y="1286060"/>
            <a:ext cx="3471487" cy="448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2000"/>
              <a:t>Start with 21% of the coins in known pool</a:t>
            </a:r>
          </a:p>
          <a:p>
            <a:pPr>
              <a:lnSpc>
                <a:spcPts val="2500"/>
              </a:lnSpc>
            </a:pPr>
            <a:r>
              <a:rPr lang="en-US" sz="2000"/>
              <a:t>Sell 5% to investors as an initial market fund, with an additional 2:1 gift for 10% to investors</a:t>
            </a:r>
          </a:p>
          <a:p>
            <a:pPr>
              <a:lnSpc>
                <a:spcPts val="2500"/>
              </a:lnSpc>
            </a:pPr>
            <a:r>
              <a:rPr lang="en-US" sz="2000"/>
              <a:t>The initial value of a coin is equal to initial fund spread over all the coins in circulation</a:t>
            </a:r>
          </a:p>
        </p:txBody>
      </p:sp>
      <p:pic>
        <p:nvPicPr>
          <p:cNvPr id="1036" name="Picture 12" descr="Pile of Gold Coins 21657584 PNG">
            <a:extLst>
              <a:ext uri="{FF2B5EF4-FFF2-40B4-BE49-F238E27FC236}">
                <a16:creationId xmlns:a16="http://schemas.microsoft.com/office/drawing/2014/main" id="{F1C481A1-DA32-0981-522D-72372759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3" y="3104399"/>
            <a:ext cx="701262" cy="8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DC7F15-D494-A4B4-EF45-C2C23EA7CC47}"/>
              </a:ext>
            </a:extLst>
          </p:cNvPr>
          <p:cNvSpPr txBox="1">
            <a:spLocks/>
          </p:cNvSpPr>
          <p:nvPr/>
        </p:nvSpPr>
        <p:spPr>
          <a:xfrm>
            <a:off x="11460584" y="3632045"/>
            <a:ext cx="1530893" cy="6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1k</a:t>
            </a:r>
          </a:p>
        </p:txBody>
      </p:sp>
      <p:pic>
        <p:nvPicPr>
          <p:cNvPr id="11" name="Picture 12" descr="Pile of Gold Coins 21657584 PNG">
            <a:extLst>
              <a:ext uri="{FF2B5EF4-FFF2-40B4-BE49-F238E27FC236}">
                <a16:creationId xmlns:a16="http://schemas.microsoft.com/office/drawing/2014/main" id="{2EFF5E64-712E-C434-3E1A-2A4C5994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952" y="5066595"/>
            <a:ext cx="701262" cy="8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EF113C-C647-74EF-ECB1-23A6761B8666}"/>
              </a:ext>
            </a:extLst>
          </p:cNvPr>
          <p:cNvSpPr txBox="1">
            <a:spLocks/>
          </p:cNvSpPr>
          <p:nvPr/>
        </p:nvSpPr>
        <p:spPr>
          <a:xfrm>
            <a:off x="10777195" y="5129030"/>
            <a:ext cx="909650" cy="46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10k</a:t>
            </a:r>
          </a:p>
        </p:txBody>
      </p:sp>
      <p:pic>
        <p:nvPicPr>
          <p:cNvPr id="16" name="Picture 15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6A718AFD-0B23-8642-C048-12214CDD9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739" y="5592052"/>
            <a:ext cx="1201742" cy="120174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6A1938D-8CBC-0E8E-4521-2BF3EC754675}"/>
              </a:ext>
            </a:extLst>
          </p:cNvPr>
          <p:cNvSpPr txBox="1">
            <a:spLocks/>
          </p:cNvSpPr>
          <p:nvPr/>
        </p:nvSpPr>
        <p:spPr>
          <a:xfrm>
            <a:off x="3790183" y="5543065"/>
            <a:ext cx="788681" cy="82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/>
              <a:t>Buy $1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BFFCB9-1BBF-5EE4-F2D8-09816936A5AE}"/>
              </a:ext>
            </a:extLst>
          </p:cNvPr>
          <p:cNvSpPr txBox="1">
            <a:spLocks/>
          </p:cNvSpPr>
          <p:nvPr/>
        </p:nvSpPr>
        <p:spPr>
          <a:xfrm>
            <a:off x="4340172" y="6398015"/>
            <a:ext cx="580335" cy="398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2x</a:t>
            </a:r>
          </a:p>
        </p:txBody>
      </p:sp>
      <p:pic>
        <p:nvPicPr>
          <p:cNvPr id="19" name="Picture 18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296E3D49-6429-1247-9DC0-FCD5D970F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09" y="5592052"/>
            <a:ext cx="1201742" cy="120174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DAEEDE-5214-3F01-3383-B33A17BAC2FB}"/>
              </a:ext>
            </a:extLst>
          </p:cNvPr>
          <p:cNvSpPr txBox="1">
            <a:spLocks/>
          </p:cNvSpPr>
          <p:nvPr/>
        </p:nvSpPr>
        <p:spPr>
          <a:xfrm>
            <a:off x="7550138" y="6047672"/>
            <a:ext cx="1530893" cy="6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= $0.45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9BB41A7-8FB8-4048-206A-6D477F5DB66A}"/>
              </a:ext>
            </a:extLst>
          </p:cNvPr>
          <p:cNvSpPr txBox="1">
            <a:spLocks/>
          </p:cNvSpPr>
          <p:nvPr/>
        </p:nvSpPr>
        <p:spPr>
          <a:xfrm>
            <a:off x="7793974" y="3280011"/>
            <a:ext cx="909650" cy="46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10k</a:t>
            </a:r>
          </a:p>
        </p:txBody>
      </p:sp>
      <p:pic>
        <p:nvPicPr>
          <p:cNvPr id="1048" name="Picture 24" descr="Bank - Free vector clipart images on creazilla.com">
            <a:extLst>
              <a:ext uri="{FF2B5EF4-FFF2-40B4-BE49-F238E27FC236}">
                <a16:creationId xmlns:a16="http://schemas.microsoft.com/office/drawing/2014/main" id="{F73A6A9D-6BA8-265D-6A25-B55EA2C4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583" y="2816332"/>
            <a:ext cx="1571689" cy="16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ck Clip Art at Clker.com - vector clip art online, royalty free &amp; public  domain">
            <a:extLst>
              <a:ext uri="{FF2B5EF4-FFF2-40B4-BE49-F238E27FC236}">
                <a16:creationId xmlns:a16="http://schemas.microsoft.com/office/drawing/2014/main" id="{A521C1CE-1217-8E67-FE2C-21E37B2A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81" y="5458874"/>
            <a:ext cx="4572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inancial Advisor Icons - Free SVG &amp; PNG Financial Advisor Images - Noun  Project">
            <a:extLst>
              <a:ext uri="{FF2B5EF4-FFF2-40B4-BE49-F238E27FC236}">
                <a16:creationId xmlns:a16="http://schemas.microsoft.com/office/drawing/2014/main" id="{26EDF868-D979-B067-09E7-4A20040F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86" y="336147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99179D-A6E5-B54A-7F00-C65512F92765}"/>
              </a:ext>
            </a:extLst>
          </p:cNvPr>
          <p:cNvSpPr/>
          <p:nvPr/>
        </p:nvSpPr>
        <p:spPr>
          <a:xfrm>
            <a:off x="5746409" y="5878926"/>
            <a:ext cx="630378" cy="659986"/>
          </a:xfrm>
          <a:prstGeom prst="rightArrow">
            <a:avLst>
              <a:gd name="adj1" fmla="val 26665"/>
              <a:gd name="adj2" fmla="val 6396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32" descr="User icons for free download | Freepik">
            <a:extLst>
              <a:ext uri="{FF2B5EF4-FFF2-40B4-BE49-F238E27FC236}">
                <a16:creationId xmlns:a16="http://schemas.microsoft.com/office/drawing/2014/main" id="{63323AEA-C495-E631-5E3F-B1E21B57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88" y="4653578"/>
            <a:ext cx="710727" cy="7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D11ACB-203F-0410-1D71-081654696317}"/>
              </a:ext>
            </a:extLst>
          </p:cNvPr>
          <p:cNvCxnSpPr>
            <a:cxnSpLocks/>
          </p:cNvCxnSpPr>
          <p:nvPr/>
        </p:nvCxnSpPr>
        <p:spPr>
          <a:xfrm flipH="1">
            <a:off x="8636249" y="2446126"/>
            <a:ext cx="772220" cy="210471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94249F-C8D0-7E55-D3C7-BA7A82B9BD4D}"/>
              </a:ext>
            </a:extLst>
          </p:cNvPr>
          <p:cNvCxnSpPr>
            <a:cxnSpLocks/>
            <a:endCxn id="1056" idx="3"/>
          </p:cNvCxnSpPr>
          <p:nvPr/>
        </p:nvCxnSpPr>
        <p:spPr>
          <a:xfrm flipH="1">
            <a:off x="8799415" y="4550845"/>
            <a:ext cx="1114207" cy="45809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Picture 35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252E9C98-FD6B-7F2E-1F37-7B4EEAEFF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195" y="2717274"/>
            <a:ext cx="383752" cy="38375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A6F9042-7E50-4690-7B39-758D25D01A9B}"/>
              </a:ext>
            </a:extLst>
          </p:cNvPr>
          <p:cNvSpPr txBox="1">
            <a:spLocks/>
          </p:cNvSpPr>
          <p:nvPr/>
        </p:nvSpPr>
        <p:spPr>
          <a:xfrm>
            <a:off x="8493321" y="2733975"/>
            <a:ext cx="909650" cy="46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+</a:t>
            </a:r>
          </a:p>
        </p:txBody>
      </p:sp>
      <p:pic>
        <p:nvPicPr>
          <p:cNvPr id="38" name="Picture 37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72B697A6-46A3-384A-0248-CA582C943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1126" y="4978834"/>
            <a:ext cx="383752" cy="38375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A9E6E54-50A6-5D1F-2854-1D8D13C578EC}"/>
              </a:ext>
            </a:extLst>
          </p:cNvPr>
          <p:cNvSpPr txBox="1">
            <a:spLocks/>
          </p:cNvSpPr>
          <p:nvPr/>
        </p:nvSpPr>
        <p:spPr>
          <a:xfrm>
            <a:off x="8791252" y="4995535"/>
            <a:ext cx="909650" cy="46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+</a:t>
            </a:r>
          </a:p>
        </p:txBody>
      </p:sp>
      <p:pic>
        <p:nvPicPr>
          <p:cNvPr id="40" name="Picture 39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E1291E19-D905-4853-72CE-19076FABF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987" y="4118968"/>
            <a:ext cx="383752" cy="383752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C291613-A55E-1D49-DA01-48CD8E2536D7}"/>
              </a:ext>
            </a:extLst>
          </p:cNvPr>
          <p:cNvSpPr txBox="1">
            <a:spLocks/>
          </p:cNvSpPr>
          <p:nvPr/>
        </p:nvSpPr>
        <p:spPr>
          <a:xfrm>
            <a:off x="9199242" y="4164544"/>
            <a:ext cx="909650" cy="46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83050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/>
              <a:t>Would you invest?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/>
              <a:t>Team C</a:t>
            </a:r>
          </a:p>
        </p:txBody>
      </p:sp>
      <p:pic>
        <p:nvPicPr>
          <p:cNvPr id="5" name="Picture 4" descr="Careful Cat">
            <a:extLst>
              <a:ext uri="{FF2B5EF4-FFF2-40B4-BE49-F238E27FC236}">
                <a16:creationId xmlns:a16="http://schemas.microsoft.com/office/drawing/2014/main" id="{3F3FCEE6-7303-AD31-4C62-9A828F4A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1" y="2356594"/>
            <a:ext cx="3492449" cy="34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D244F06-CF6D-4929-AF73-A6331C7B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7037"/>
            <a:ext cx="10998200" cy="6543927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9FA7B81-47E3-DB2E-76A1-1AD59F3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39F3E54-9FEA-8F8C-022B-F63E4CB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486981"/>
            <a:ext cx="10998200" cy="588403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9FA7B81-47E3-DB2E-76A1-1AD59F3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0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930CB-968A-37B4-6DB8-E263C597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68263"/>
            <a:ext cx="9207501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9FA7B81-47E3-DB2E-76A1-1AD59F3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/>
              <a:t>Learn to infuse energy into your delivery to leave a lasting impression​</a:t>
            </a:r>
          </a:p>
          <a:p>
            <a:r>
              <a:rPr lang="en-US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1556657"/>
          </a:xfrm>
        </p:spPr>
        <p:txBody>
          <a:bodyPr>
            <a:normAutofit/>
          </a:bodyPr>
          <a:lstStyle/>
          <a:p>
            <a:r>
              <a:rPr lang="en-US"/>
              <a:t>Our Algorithm: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42EAFDC8-8E4D-AB74-CF9F-4CED155DB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1714499"/>
            <a:ext cx="6449785" cy="1171575"/>
          </a:xfrm>
        </p:spPr>
        <p:txBody>
          <a:bodyPr>
            <a:normAutofit/>
          </a:bodyPr>
          <a:lstStyle/>
          <a:p>
            <a:r>
              <a:rPr lang="en-US" sz="4000" i="1"/>
              <a:t>Fast Fourier Transform</a:t>
            </a:r>
          </a:p>
        </p:txBody>
      </p:sp>
      <p:pic>
        <p:nvPicPr>
          <p:cNvPr id="13" name="Picture 12" descr="A diagram of a diagram of a sound wave&#10;&#10;Description automatically generated">
            <a:extLst>
              <a:ext uri="{FF2B5EF4-FFF2-40B4-BE49-F238E27FC236}">
                <a16:creationId xmlns:a16="http://schemas.microsoft.com/office/drawing/2014/main" id="{FE55DDC2-95C6-8606-457C-48EF2895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91" t="937" r="10369"/>
          <a:stretch/>
        </p:blipFill>
        <p:spPr>
          <a:xfrm>
            <a:off x="6229350" y="2767446"/>
            <a:ext cx="5734050" cy="39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34CF-507E-37A7-721B-1425208B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0534-7F5C-DEBE-97A5-25ED4F16CF3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10027920" cy="3635831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+mj-lt"/>
              </a:rPr>
              <a:t>Overview</a:t>
            </a:r>
          </a:p>
          <a:p>
            <a:r>
              <a:rPr lang="en-US" sz="2000">
                <a:latin typeface="+mj-lt"/>
              </a:rPr>
              <a:t>Optimize on DFT using the divide and conquer method</a:t>
            </a:r>
          </a:p>
          <a:p>
            <a:endParaRPr lang="en-US" b="1" i="1">
              <a:latin typeface="+mj-lt"/>
            </a:endParaRPr>
          </a:p>
          <a:p>
            <a:r>
              <a:rPr lang="en-US" sz="3200" b="1" i="1">
                <a:latin typeface="+mj-lt"/>
              </a:rPr>
              <a:t>Problem Solved</a:t>
            </a:r>
          </a:p>
          <a:p>
            <a:r>
              <a:rPr lang="en-US" sz="2000"/>
              <a:t>DFT computation is too slow for large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1F070-A1D4-7929-50AE-2EF95C25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0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34CF-507E-37A7-721B-1425208B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E0B4A-4506-7B7C-7882-6138D3826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2574" y="2254251"/>
            <a:ext cx="9866541" cy="3986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/>
              <a:t>Audio Signal Analysis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4"/>
                </a:solidFill>
              </a:rPr>
              <a:t>Usage: </a:t>
            </a:r>
            <a:r>
              <a:rPr lang="en-US" sz="2000"/>
              <a:t>Noise Reduction and Equalization</a:t>
            </a:r>
            <a:endParaRPr lang="en-US" sz="200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4"/>
                </a:solidFill>
              </a:rPr>
              <a:t>Explanation: </a:t>
            </a:r>
            <a:r>
              <a:rPr lang="en-US" sz="2000"/>
              <a:t>Convert audio signals into frequencies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800" b="1" i="1"/>
              <a:t>Image Compression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4"/>
                </a:solidFill>
              </a:rPr>
              <a:t>Usage: </a:t>
            </a:r>
            <a:r>
              <a:rPr lang="en-US" sz="2000"/>
              <a:t>Compress images to reduce the file size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4"/>
                </a:solidFill>
              </a:rPr>
              <a:t>Explanation: </a:t>
            </a:r>
            <a:r>
              <a:rPr lang="en-US" sz="2000"/>
              <a:t>Break down pixel values into frequency components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1F070-A1D4-7929-50AE-2EF95C25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4287-E415-AE43-47C6-77B8629C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7" name="Picture Placeholder 6" descr="A diagram of a diagram of a sound wave&#10;&#10;Description automatically generated">
            <a:extLst>
              <a:ext uri="{FF2B5EF4-FFF2-40B4-BE49-F238E27FC236}">
                <a16:creationId xmlns:a16="http://schemas.microsoft.com/office/drawing/2014/main" id="{ADEC15CA-DCE5-7B93-7E0C-2493F1D965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8785" r="3878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B999A-5BDE-39FB-E9B4-F6902BF1CF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2176041"/>
            <a:ext cx="7615274" cy="406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spc="300">
                <a:solidFill>
                  <a:schemeClr val="bg1"/>
                </a:solidFill>
                <a:latin typeface="+mj-lt"/>
              </a:rPr>
              <a:t>History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accent4"/>
                </a:solidFill>
              </a:rPr>
              <a:t>1960s</a:t>
            </a:r>
            <a:r>
              <a:rPr lang="en-US" sz="2000"/>
              <a:t>		DFT Developed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accent4"/>
                </a:solidFill>
              </a:rPr>
              <a:t>1965</a:t>
            </a:r>
            <a:r>
              <a:rPr lang="en-US" sz="2000"/>
              <a:t>		FFT formalized by Cooley and Tukey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3200" b="1" i="1">
                <a:solidFill>
                  <a:schemeClr val="bg1"/>
                </a:solidFill>
                <a:latin typeface="+mj-lt"/>
              </a:rPr>
              <a:t>Similar Algorithms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r>
              <a:rPr lang="en-US" sz="2000" b="1">
                <a:solidFill>
                  <a:schemeClr val="accent4"/>
                </a:solidFill>
                <a:latin typeface="Avenir Next LT Pro"/>
              </a:rPr>
              <a:t>DFT</a:t>
            </a:r>
            <a:r>
              <a:rPr lang="en-US" sz="2000">
                <a:solidFill>
                  <a:srgbClr val="F8F0E3"/>
                </a:solidFill>
                <a:latin typeface="Avenir Next LT Pro"/>
              </a:rPr>
              <a:t>			Basis for FFT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Wavelet Transform</a:t>
            </a:r>
            <a:r>
              <a:rPr lang="en-US" sz="2000">
                <a:solidFill>
                  <a:srgbClr val="F8F0E3"/>
                </a:solidFill>
                <a:latin typeface="Avenir Next LT Pro"/>
              </a:rPr>
              <a:t>	Also used for time frequency analysis, 				but different purpose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8F0E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E9B63-77E9-EA49-4486-D2645949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8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244D-6D8F-6AAA-7ECA-A3FB0A4A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A22D3-B55B-9A78-0054-41487580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D8DD-3490-D85D-EB54-F36E1D739A0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2" y="2402988"/>
            <a:ext cx="5015384" cy="3952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/>
              <a:t>Recursive algorithm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/>
              <a:t>Divides input series into two series, split on the even/odd indices.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/>
              <a:t>Computes the "twiddle factors" of an input series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/>
              <a:t>Combines the twiddle factor computed series into one series.</a:t>
            </a:r>
          </a:p>
        </p:txBody>
      </p:sp>
      <p:pic>
        <p:nvPicPr>
          <p:cNvPr id="17" name="Picture 16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9CC4AEBE-4BD8-DC5B-43C3-336EF2B6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85" y="2768114"/>
            <a:ext cx="6268427" cy="39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8BE7-7E14-A284-80DE-D8579D88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73076-48E6-CC07-949A-D6099D14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A8ED6B7-D609-1BA6-D928-B53AE3941CF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84957119"/>
              </p:ext>
            </p:extLst>
          </p:nvPr>
        </p:nvGraphicFramePr>
        <p:xfrm>
          <a:off x="868102" y="2417763"/>
          <a:ext cx="7118430" cy="373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diagram of a diagram of a sound wave&#10;&#10;Description automatically generated">
            <a:extLst>
              <a:ext uri="{FF2B5EF4-FFF2-40B4-BE49-F238E27FC236}">
                <a16:creationId xmlns:a16="http://schemas.microsoft.com/office/drawing/2014/main" id="{4360AA1A-27E9-61BE-770D-9FF4AA2018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91" t="937" r="10369"/>
          <a:stretch/>
        </p:blipFill>
        <p:spPr>
          <a:xfrm>
            <a:off x="6457950" y="136525"/>
            <a:ext cx="5734050" cy="39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8BE7-7E14-A284-80DE-D8579D88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/>
              <a:t>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73076-48E6-CC07-949A-D6099D14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2A47A5-1DBD-1235-C68B-6BCEF820C88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9939" y="2025570"/>
            <a:ext cx="5104436" cy="40704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i="1"/>
              <a:t>DFT</a:t>
            </a:r>
            <a:endParaRPr lang="en-US" sz="2400" b="1" i="1"/>
          </a:p>
          <a:p>
            <a:pPr marL="0" indent="0">
              <a:buNone/>
            </a:pPr>
            <a:r>
              <a:rPr lang="en-US" sz="2000">
                <a:solidFill>
                  <a:schemeClr val="accent2"/>
                </a:solidFill>
              </a:rPr>
              <a:t>Complexity: </a:t>
            </a:r>
            <a:r>
              <a:rPr lang="en-US" sz="2000"/>
              <a:t> O(n²)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2"/>
                </a:solidFill>
              </a:rPr>
              <a:t>Usage: </a:t>
            </a:r>
            <a:r>
              <a:rPr lang="en-US" sz="2000"/>
              <a:t>Suitable for small datasets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 i="1" spc="300" err="1"/>
              <a:t>Goertzel</a:t>
            </a:r>
            <a:endParaRPr lang="en-US" sz="3200" b="1" i="1" spc="300"/>
          </a:p>
          <a:p>
            <a:r>
              <a:rPr lang="en-US" sz="2000">
                <a:solidFill>
                  <a:schemeClr val="accent2"/>
                </a:solidFill>
              </a:rPr>
              <a:t>Complexity: </a:t>
            </a:r>
            <a:r>
              <a:rPr lang="en-US" sz="2000"/>
              <a:t>O(n) (for specific frequencies)</a:t>
            </a:r>
          </a:p>
          <a:p>
            <a:r>
              <a:rPr lang="en-US" sz="2000">
                <a:solidFill>
                  <a:schemeClr val="accent1"/>
                </a:solidFill>
              </a:rPr>
              <a:t>Usage: </a:t>
            </a:r>
            <a:r>
              <a:rPr lang="en-US" sz="2000"/>
              <a:t>Suitable for a small range of frequencies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E541072-0371-1131-EE83-C28206E3400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51345" y="1620456"/>
            <a:ext cx="3452821" cy="4475544"/>
          </a:xfrm>
        </p:spPr>
        <p:txBody>
          <a:bodyPr anchor="ctr">
            <a:normAutofit/>
          </a:bodyPr>
          <a:lstStyle/>
          <a:p>
            <a:r>
              <a:rPr lang="en-US" sz="3200" b="1" i="1"/>
              <a:t>FFT</a:t>
            </a:r>
            <a:r>
              <a:rPr lang="en-US" sz="2400" b="1"/>
              <a:t> </a:t>
            </a:r>
          </a:p>
          <a:p>
            <a:r>
              <a:rPr lang="en-US" sz="2000">
                <a:solidFill>
                  <a:schemeClr val="accent2"/>
                </a:solidFill>
              </a:rPr>
              <a:t>Complexity: </a:t>
            </a:r>
            <a:r>
              <a:rPr lang="en-US" sz="2000"/>
              <a:t>O(n log n)</a:t>
            </a:r>
          </a:p>
          <a:p>
            <a:r>
              <a:rPr lang="en-US" sz="2000">
                <a:solidFill>
                  <a:schemeClr val="accent2"/>
                </a:solidFill>
              </a:rPr>
              <a:t>Usage: </a:t>
            </a:r>
            <a:r>
              <a:rPr lang="en-US" sz="2000"/>
              <a:t>General-purpose frequency analysis, especially with large datasets.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2DB2998-AA5F-6F62-AB88-6E63AA8EDCA2}"/>
              </a:ext>
            </a:extLst>
          </p:cNvPr>
          <p:cNvSpPr/>
          <p:nvPr/>
        </p:nvSpPr>
        <p:spPr>
          <a:xfrm>
            <a:off x="4315676" y="3123514"/>
            <a:ext cx="1219886" cy="1219886"/>
          </a:xfrm>
          <a:prstGeom prst="flowChart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93660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2482-6E37-2E4D-4FBC-CB1BCF3C2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Entrepreneurial Pitch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6EAD7-DFDB-1392-9DC8-78C1B6520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What is Big Brain Coin and how can it make money?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98C9D-C2BE-F46D-7D51-BBF2820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Office Chair Cat">
            <a:extLst>
              <a:ext uri="{FF2B5EF4-FFF2-40B4-BE49-F238E27FC236}">
                <a16:creationId xmlns:a16="http://schemas.microsoft.com/office/drawing/2014/main" id="{CA8E4C08-EC60-B878-AB5C-6870BC65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933"/>
            <a:ext cx="4196615" cy="4196615"/>
          </a:xfrm>
          <a:prstGeom prst="rect">
            <a:avLst/>
          </a:prstGeom>
        </p:spPr>
      </p:pic>
      <p:pic>
        <p:nvPicPr>
          <p:cNvPr id="5" name="Picture 4" descr="A gold coin with a drawing of a person sitting on it&#10;&#10;Description automatically generated">
            <a:extLst>
              <a:ext uri="{FF2B5EF4-FFF2-40B4-BE49-F238E27FC236}">
                <a16:creationId xmlns:a16="http://schemas.microsoft.com/office/drawing/2014/main" id="{867426B6-7ADC-B480-FC7A-B03A48B4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81332"/>
            <a:ext cx="1821047" cy="16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563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{3EBAA381-852D-4440-A49A-0E4A7DA32836}tf33968143_win32</Template>
  <TotalTime>0</TotalTime>
  <Words>1110</Words>
  <Application>Microsoft Office PowerPoint</Application>
  <PresentationFormat>Widescreen</PresentationFormat>
  <Paragraphs>236</Paragraphs>
  <Slides>19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Custom</vt:lpstr>
      <vt:lpstr>Team C: Fast Fourier Transform     Aiden, Adam, Leigh</vt:lpstr>
      <vt:lpstr>Our Algorithm:</vt:lpstr>
      <vt:lpstr>Fast Fourier Transform</vt:lpstr>
      <vt:lpstr>Examples</vt:lpstr>
      <vt:lpstr>Background</vt:lpstr>
      <vt:lpstr>How it Works</vt:lpstr>
      <vt:lpstr>Discussion</vt:lpstr>
      <vt:lpstr>Comparison</vt:lpstr>
      <vt:lpstr>Entrepreneurial Pitch </vt:lpstr>
      <vt:lpstr>bbcoin</vt:lpstr>
      <vt:lpstr>how is fft used?</vt:lpstr>
      <vt:lpstr>Market Research</vt:lpstr>
      <vt:lpstr>Business Plan</vt:lpstr>
      <vt:lpstr>Would you invest?</vt:lpstr>
      <vt:lpstr>PowerPoint Presentation</vt:lpstr>
      <vt:lpstr>PowerPoint Presentation</vt:lpstr>
      <vt:lpstr>PowerPoint Presentation</vt:lpstr>
      <vt:lpstr>Dynamic delivery​</vt:lpstr>
      <vt:lpstr>Speaking engagement metrics​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Goetsch, Leigh</dc:creator>
  <cp:lastModifiedBy>Goetsch, Leigh</cp:lastModifiedBy>
  <cp:revision>2</cp:revision>
  <dcterms:created xsi:type="dcterms:W3CDTF">2024-12-06T16:10:24Z</dcterms:created>
  <dcterms:modified xsi:type="dcterms:W3CDTF">2025-01-22T19:05:39Z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